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8"/>
  </p:notesMasterIdLst>
  <p:sldIdLst>
    <p:sldId id="259" r:id="rId3"/>
    <p:sldId id="257" r:id="rId4"/>
    <p:sldId id="258" r:id="rId5"/>
    <p:sldId id="260" r:id="rId6"/>
    <p:sldId id="261" r:id="rId7"/>
  </p:sldIdLst>
  <p:sldSz cx="9144000" cy="5143500" type="screen16x9"/>
  <p:notesSz cx="6858000" cy="9144000"/>
  <p:embeddedFontLst>
    <p:embeddedFont>
      <p:font typeface="Dosis" pitchFamily="2" charset="0"/>
      <p:regular r:id="rId9"/>
      <p:bold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234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7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ustomer-Personality-to-Boost-Marketing-Campaign-by-Using-Machine-Learning/blob/main/Predicting%20Cust%20Personality%20to%20Boos%20Marketing%20Campaign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100" b="1" i="0" u="none" strike="noStrike" dirty="0">
                <a:solidFill>
                  <a:srgbClr val="FFFFFF"/>
                </a:solidFill>
                <a:effectLst/>
                <a:latin typeface="Dosis" pitchFamily="2" charset="0"/>
              </a:rPr>
              <a:t>Predict Customer Personality to boost marketing campaign by using Machine Learning</a:t>
            </a:r>
            <a:endParaRPr lang="en-US" sz="31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berkembang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pesat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saat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perilaku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 personality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memberikan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layanan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manfaat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kepada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berpotensi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loyal customers.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marketing campaign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menaikkan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performa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menyasar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bertransaksi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platform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data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kita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prediksi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kluster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memudahkan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keputusan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sz="1600" b="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Conversion Rate Analysis Based on Income, Spending and Age</a:t>
            </a:r>
            <a:br>
              <a:rPr lang="en-US" sz="1900" b="0" dirty="0">
                <a:effectLst/>
              </a:rPr>
            </a:br>
            <a:br>
              <a:rPr lang="en-US" sz="1900" dirty="0"/>
            </a:br>
            <a:endParaRPr lang="en-ID" sz="1900" b="1" dirty="0"/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886142-FBE9-4F76-0FA6-58782C296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46215"/>
              </p:ext>
            </p:extLst>
          </p:nvPr>
        </p:nvGraphicFramePr>
        <p:xfrm>
          <a:off x="107950" y="713614"/>
          <a:ext cx="8881503" cy="10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0501">
                  <a:extLst>
                    <a:ext uri="{9D8B030D-6E8A-4147-A177-3AD203B41FA5}">
                      <a16:colId xmlns:a16="http://schemas.microsoft.com/office/drawing/2014/main" val="3827513412"/>
                    </a:ext>
                  </a:extLst>
                </a:gridCol>
                <a:gridCol w="2960501">
                  <a:extLst>
                    <a:ext uri="{9D8B030D-6E8A-4147-A177-3AD203B41FA5}">
                      <a16:colId xmlns:a16="http://schemas.microsoft.com/office/drawing/2014/main" val="594875936"/>
                    </a:ext>
                  </a:extLst>
                </a:gridCol>
                <a:gridCol w="2960501">
                  <a:extLst>
                    <a:ext uri="{9D8B030D-6E8A-4147-A177-3AD203B41FA5}">
                      <a16:colId xmlns:a16="http://schemas.microsoft.com/office/drawing/2014/main" val="381841782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Data Overview: 2012 – 2014.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Terdapat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2240 data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30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kolom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fitur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Tipe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data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terdiri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dari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object, int64, dan float64.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Tidak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ada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data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duplikat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06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Handling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2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Missing values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Nilai null Income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sebanyak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 24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Diisi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median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047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Data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anomali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Fitur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cenderung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memiliki</a:t>
                      </a:r>
                      <a:r>
                        <a:rPr lang="en-ID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ea typeface="+mn-ea"/>
                          <a:cs typeface="+mn-cs"/>
                          <a:sym typeface="Arial"/>
                        </a:rPr>
                        <a:t> outlier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Handle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menggunakan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Dosis"/>
                          <a:sym typeface="Arial"/>
                        </a:rPr>
                        <a:t> IQR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latin typeface="Dosi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134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D37FEEF-5E6C-CD15-D95E-3310E0784A0D}"/>
              </a:ext>
            </a:extLst>
          </p:cNvPr>
          <p:cNvSpPr txBox="1"/>
          <p:nvPr/>
        </p:nvSpPr>
        <p:spPr>
          <a:xfrm>
            <a:off x="0" y="2402820"/>
            <a:ext cx="90508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Feature Engineering</a:t>
            </a:r>
          </a:p>
          <a:p>
            <a:pPr algn="just"/>
            <a:endParaRPr lang="en-US" sz="1200" b="1" dirty="0">
              <a:solidFill>
                <a:schemeClr val="dk1"/>
              </a:solidFill>
              <a:latin typeface="Dosis"/>
              <a:ea typeface="+mn-ea"/>
              <a:cs typeface="+mn-cs"/>
            </a:endParaRPr>
          </a:p>
          <a:p>
            <a:pPr algn="just"/>
            <a:r>
              <a:rPr lang="en-ID" sz="1200" dirty="0"/>
              <a:t>Feature engineering </a:t>
            </a:r>
            <a:r>
              <a:rPr lang="en-ID" sz="1200" dirty="0" err="1"/>
              <a:t>adalah</a:t>
            </a:r>
            <a:r>
              <a:rPr lang="en-ID" sz="1200" dirty="0"/>
              <a:t> proses </a:t>
            </a:r>
            <a:r>
              <a:rPr lang="en-ID" sz="1200" dirty="0" err="1"/>
              <a:t>mengubah</a:t>
            </a:r>
            <a:r>
              <a:rPr lang="en-ID" sz="1200" dirty="0"/>
              <a:t> data </a:t>
            </a:r>
            <a:r>
              <a:rPr lang="en-ID" sz="1200" dirty="0" err="1"/>
              <a:t>mentah</a:t>
            </a:r>
            <a:r>
              <a:rPr lang="en-ID" sz="1200" dirty="0"/>
              <a:t> </a:t>
            </a:r>
            <a:r>
              <a:rPr lang="en-ID" sz="1200" dirty="0" err="1"/>
              <a:t>menjadi</a:t>
            </a:r>
            <a:r>
              <a:rPr lang="en-ID" sz="1200" dirty="0"/>
              <a:t> </a:t>
            </a:r>
            <a:r>
              <a:rPr lang="en-ID" sz="1200" dirty="0" err="1"/>
              <a:t>fitur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algoritma</a:t>
            </a:r>
            <a:r>
              <a:rPr lang="en-ID" sz="1200" dirty="0"/>
              <a:t> machine learning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meningkatkan</a:t>
            </a:r>
            <a:r>
              <a:rPr lang="en-ID" sz="1200" dirty="0"/>
              <a:t> </a:t>
            </a:r>
            <a:r>
              <a:rPr lang="en-ID" sz="1200" dirty="0" err="1"/>
              <a:t>kinerja</a:t>
            </a:r>
            <a:r>
              <a:rPr lang="en-ID" sz="1200" dirty="0"/>
              <a:t> model. Feature </a:t>
            </a:r>
            <a:r>
              <a:rPr lang="en-ID" sz="1200" dirty="0" err="1"/>
              <a:t>baru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memberikan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tambahan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menggabungkan</a:t>
            </a:r>
            <a:r>
              <a:rPr lang="en-ID" sz="1200" dirty="0"/>
              <a:t> </a:t>
            </a:r>
            <a:r>
              <a:rPr lang="en-ID" sz="1200" dirty="0" err="1"/>
              <a:t>beberapa</a:t>
            </a:r>
            <a:r>
              <a:rPr lang="en-ID" sz="1200" dirty="0"/>
              <a:t> </a:t>
            </a:r>
            <a:r>
              <a:rPr lang="en-ID" sz="1200" dirty="0" err="1"/>
              <a:t>fitur</a:t>
            </a:r>
            <a:r>
              <a:rPr lang="en-ID" sz="1200" dirty="0"/>
              <a:t> yang </a:t>
            </a:r>
            <a:r>
              <a:rPr lang="en-ID" sz="1200" dirty="0" err="1"/>
              <a:t>saling</a:t>
            </a:r>
            <a:r>
              <a:rPr lang="en-ID" sz="1200" dirty="0"/>
              <a:t> </a:t>
            </a:r>
            <a:r>
              <a:rPr lang="en-ID" sz="1200" dirty="0" err="1"/>
              <a:t>berhubungan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membentuk</a:t>
            </a:r>
            <a:r>
              <a:rPr lang="en-ID" sz="1200" dirty="0"/>
              <a:t> </a:t>
            </a:r>
            <a:r>
              <a:rPr lang="en-ID" sz="1200" dirty="0" err="1"/>
              <a:t>fitur</a:t>
            </a:r>
            <a:r>
              <a:rPr lang="en-ID" sz="1200" dirty="0"/>
              <a:t> yang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kuat</a:t>
            </a:r>
            <a:r>
              <a:rPr lang="en-ID" sz="1200" dirty="0"/>
              <a:t>. Ada pun </a:t>
            </a:r>
            <a:r>
              <a:rPr lang="en-ID" sz="1200" dirty="0" err="1"/>
              <a:t>fitur</a:t>
            </a:r>
            <a:r>
              <a:rPr lang="en-ID" sz="1200" dirty="0"/>
              <a:t> </a:t>
            </a:r>
            <a:r>
              <a:rPr lang="en-ID" sz="1200" dirty="0" err="1"/>
              <a:t>terbaru</a:t>
            </a:r>
            <a:r>
              <a:rPr lang="en-ID" sz="1200" dirty="0"/>
              <a:t> </a:t>
            </a:r>
            <a:r>
              <a:rPr lang="en-ID" sz="1200" dirty="0" err="1"/>
              <a:t>yaitu</a:t>
            </a:r>
            <a:r>
              <a:rPr lang="en-ID" sz="1200" dirty="0"/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/>
              <a:t>Membership duration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/>
              <a:t>Age_Categories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/>
              <a:t>Total_Children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/>
              <a:t>Total_Transaction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/>
              <a:t>Total_Spending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/>
              <a:t>Total_Accepted_Campaign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/>
              <a:t>Conversion_Rate</a:t>
            </a:r>
            <a:endParaRPr lang="en-ID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Conversion Rate Analysis Based on Income, Spending and Age</a:t>
            </a:r>
            <a:br>
              <a:rPr lang="en-US" sz="1900" b="0" dirty="0">
                <a:effectLst/>
              </a:rPr>
            </a:br>
            <a:br>
              <a:rPr lang="en-US" sz="1900" dirty="0"/>
            </a:br>
            <a:endParaRPr lang="en-ID" sz="1900" b="1" dirty="0"/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7FEEF-5E6C-CD15-D95E-3310E0784A0D}"/>
              </a:ext>
            </a:extLst>
          </p:cNvPr>
          <p:cNvSpPr txBox="1"/>
          <p:nvPr/>
        </p:nvSpPr>
        <p:spPr>
          <a:xfrm>
            <a:off x="5700457" y="967888"/>
            <a:ext cx="337820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Total Spending vs Conversion Rate: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Tidak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ada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hubungan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jelas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antara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seberapa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banyak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dihabiskan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dan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seberapa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sering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mereka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membeli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Jadi,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keputusan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belanja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tidak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selalu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menghasilkan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konversi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lebih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banyak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Conversion Rate vs Income: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Ironisnya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tingkat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konversi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cenderung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menurun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dengan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pendapatan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lebih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tinggi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Jadi, uang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tidak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selalu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membeli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kesetiaan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customer.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Conversion Rate vs Age: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Tidak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ada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hubungan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linier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antara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usia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customer dan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tingkat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konversi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Meskipun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demikian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distribusi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data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menunjukkan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variasi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cukup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merata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di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sepanjang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rentang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usia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menunjukkan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bahwa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faktor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lain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lebih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berpengaruh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menentukan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tingkat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konversi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Total Spending vs Income: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Semakin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tinggi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pendapatan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semakin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besar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total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pengeluaran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Itu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artinya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semakin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banyak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uang,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semakin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banyak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bisa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dihabiskan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</a:t>
            </a:r>
            <a:endParaRPr lang="en-ID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3F6F0-075C-BF88-65C3-574C1987B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" y="2822878"/>
            <a:ext cx="5700457" cy="183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8973A-4AC2-5592-9921-3BACECFC2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38" y="834002"/>
            <a:ext cx="5437719" cy="17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Conversion Rate Analysis Based on Income, Spending and Age</a:t>
            </a:r>
            <a:br>
              <a:rPr lang="en-US" sz="1900" b="0" dirty="0">
                <a:effectLst/>
              </a:rPr>
            </a:br>
            <a:br>
              <a:rPr lang="en-US" sz="1900" dirty="0"/>
            </a:br>
            <a:endParaRPr lang="en-ID" sz="1900" b="1" dirty="0"/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7FEEF-5E6C-CD15-D95E-3310E0784A0D}"/>
              </a:ext>
            </a:extLst>
          </p:cNvPr>
          <p:cNvSpPr txBox="1"/>
          <p:nvPr/>
        </p:nvSpPr>
        <p:spPr>
          <a:xfrm>
            <a:off x="5266267" y="1233627"/>
            <a:ext cx="3657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Pada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fitur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Income,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Total_Spending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dan Conversion Rate,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tidak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terlihat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pola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atau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kelompok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usia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jelas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</a:t>
            </a:r>
          </a:p>
          <a:p>
            <a:pPr algn="just"/>
            <a:endParaRPr lang="en-US" sz="1200" dirty="0">
              <a:solidFill>
                <a:schemeClr val="dk1"/>
              </a:solidFill>
              <a:latin typeface="Dosis"/>
              <a:ea typeface="+mn-ea"/>
              <a:cs typeface="+mn-cs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Distribusi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usia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cenderung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merata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dan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tidak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terkelompok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secara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signifikan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Hal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ini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menunjukkan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bahwa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konteks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ini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usia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bukan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faktor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dominan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mempengaruhi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hubungan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antara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pendapatan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pengeluaran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dan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tingkat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konversi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Faktor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seperti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pendapatan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dan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pola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pengeluaran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memiliki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pengaruh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lebih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besar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menentukan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tingkat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konversi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customer.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Meskipun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demikian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penting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untuk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tetap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mempertimbangkan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usia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strategi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pemasaran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dan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analisis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lebih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osis"/>
                <a:ea typeface="+mn-ea"/>
                <a:cs typeface="+mn-cs"/>
              </a:rPr>
              <a:t>mendalam</a:t>
            </a:r>
            <a:r>
              <a:rPr lang="en-US" sz="1200" dirty="0">
                <a:solidFill>
                  <a:schemeClr val="dk1"/>
                </a:solidFill>
                <a:latin typeface="Dosis"/>
                <a:ea typeface="+mn-ea"/>
                <a:cs typeface="+mn-cs"/>
              </a:rPr>
              <a:t>.</a:t>
            </a:r>
            <a:endParaRPr lang="en-ID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4AF1A-D903-CE5A-545F-DEF343C0B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3" y="815274"/>
            <a:ext cx="4919134" cy="3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63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580</Words>
  <Application>Microsoft Office PowerPoint</Application>
  <PresentationFormat>On-screen Show (16:9)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Roboto</vt:lpstr>
      <vt:lpstr>Arial</vt:lpstr>
      <vt:lpstr>Dosis</vt:lpstr>
      <vt:lpstr>Simple Light</vt:lpstr>
      <vt:lpstr>Simple Light</vt:lpstr>
      <vt:lpstr>Predict Customer Personality to boost marketing campaign by using Machine Learning</vt:lpstr>
      <vt:lpstr>Overview</vt:lpstr>
      <vt:lpstr>Conversion Rate Analysis Based on Income, Spending and Age  </vt:lpstr>
      <vt:lpstr>Conversion Rate Analysis Based on Income, Spending and Age  </vt:lpstr>
      <vt:lpstr>Conversion Rate Analysis Based on Income, Spending and Age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5</cp:revision>
  <dcterms:modified xsi:type="dcterms:W3CDTF">2024-07-13T09:09:49Z</dcterms:modified>
</cp:coreProperties>
</file>